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Patrick Han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9046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868210"/>
            <a:ext cx="7415927" cy="2468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700"/>
              </a:lnSpc>
              <a:buNone/>
            </a:pPr>
            <a:r>
              <a:rPr lang="en-US" sz="7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Predicting Part 3 CGPA</a:t>
            </a:r>
            <a:endParaRPr lang="en-US" sz="7750" dirty="0"/>
          </a:p>
        </p:txBody>
      </p:sp>
      <p:sp>
        <p:nvSpPr>
          <p:cNvPr id="4" name="Text 1"/>
          <p:cNvSpPr/>
          <p:nvPr/>
        </p:nvSpPr>
        <p:spPr>
          <a:xfrm>
            <a:off x="6350437" y="4707136"/>
            <a:ext cx="6664523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Using Supervised Learning &amp; Linear Regression</a:t>
            </a:r>
            <a:endParaRPr lang="en-US" sz="3100" dirty="0"/>
          </a:p>
        </p:txBody>
      </p:sp>
      <p:sp>
        <p:nvSpPr>
          <p:cNvPr id="5" name="Text 2"/>
          <p:cNvSpPr/>
          <p:nvPr/>
        </p:nvSpPr>
        <p:spPr>
          <a:xfrm>
            <a:off x="6350437" y="557117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 practical exploration of how past academic performance can forecast future outcomes through machine learning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2722775" y="7772399"/>
            <a:ext cx="1876097" cy="409903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566" y="1060728"/>
            <a:ext cx="5364718" cy="514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Supervised Learning: The Foundation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720566" y="1884283"/>
            <a:ext cx="770286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Supervised learning uses labelled data to train models that predict outcomes. Two primary tasks exist: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0566" y="2445187"/>
            <a:ext cx="7702868" cy="1137047"/>
          </a:xfrm>
          <a:prstGeom prst="roundRect">
            <a:avLst>
              <a:gd name="adj" fmla="val 7605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34045" y="2658666"/>
            <a:ext cx="2058948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Regression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34045" y="3039428"/>
            <a:ext cx="727590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Predicting continuous numerical values, like Predicting CGPA, house prices, or temperatures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0566" y="3788093"/>
            <a:ext cx="7702868" cy="1466374"/>
          </a:xfrm>
          <a:prstGeom prst="roundRect">
            <a:avLst>
              <a:gd name="adj" fmla="val 5897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34045" y="4001572"/>
            <a:ext cx="2058948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Classification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34045" y="4382333"/>
            <a:ext cx="7275909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Categorising data into discrete groups or classes, like pass/fail or if an email is </a:t>
            </a:r>
            <a:r>
              <a:rPr lang="en-US" sz="1600" i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spam or not spam</a:t>
            </a: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20566" y="5563314"/>
            <a:ext cx="2470785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Our Objective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20566" y="6180892"/>
            <a:ext cx="7702868" cy="987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We build a linear regression model to </a:t>
            </a:r>
            <a:r>
              <a:rPr lang="en-US" sz="16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predict Part 3 CGPA</a:t>
            </a:r>
            <a:r>
              <a:rPr lang="en-US" sz="16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using Part 1 and Part 2 CGPAs as predictors. This demonstrates how historical academic performance patterns can forecast future results, helping students plan their studies strategically and understand learning trajectories.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4979" y="557332"/>
            <a:ext cx="3799165" cy="474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Dataset &amp; Model Training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784979" y="1506974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Sample Dataset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784979" y="1934170"/>
            <a:ext cx="6298406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Our dataset contains 15 students' academic records tracking performance across three parts of their degree programme:</a:t>
            </a:r>
            <a:endParaRPr lang="en-US" sz="1450" dirty="0"/>
          </a:p>
        </p:txBody>
      </p:sp>
      <p:sp>
        <p:nvSpPr>
          <p:cNvPr id="5" name="Shape 3"/>
          <p:cNvSpPr/>
          <p:nvPr/>
        </p:nvSpPr>
        <p:spPr>
          <a:xfrm>
            <a:off x="784979" y="2755463"/>
            <a:ext cx="6298406" cy="3297079"/>
          </a:xfrm>
          <a:prstGeom prst="roundRect">
            <a:avLst>
              <a:gd name="adj" fmla="val 242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92599" y="2763083"/>
            <a:ext cx="6283166" cy="5469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982742" y="2884646"/>
            <a:ext cx="16897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Part 1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3059906" y="2884646"/>
            <a:ext cx="168592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Part 2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5133261" y="2884646"/>
            <a:ext cx="175260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Part 3</a:t>
            </a:r>
            <a:endParaRPr lang="en-US" sz="1450" dirty="0"/>
          </a:p>
        </p:txBody>
      </p:sp>
      <p:sp>
        <p:nvSpPr>
          <p:cNvPr id="10" name="Shape 8"/>
          <p:cNvSpPr/>
          <p:nvPr/>
        </p:nvSpPr>
        <p:spPr>
          <a:xfrm>
            <a:off x="792599" y="3310057"/>
            <a:ext cx="6283166" cy="5469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82742" y="3431619"/>
            <a:ext cx="16897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2.5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3059906" y="3431619"/>
            <a:ext cx="168592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2.9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5133261" y="3431619"/>
            <a:ext cx="175260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3.0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792599" y="3857030"/>
            <a:ext cx="6283166" cy="5469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82742" y="3978593"/>
            <a:ext cx="16897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3.0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3059906" y="3978593"/>
            <a:ext cx="168592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3.2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5133261" y="3978593"/>
            <a:ext cx="175260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3.3</a:t>
            </a:r>
            <a:endParaRPr lang="en-US" sz="1450" dirty="0"/>
          </a:p>
        </p:txBody>
      </p:sp>
      <p:sp>
        <p:nvSpPr>
          <p:cNvPr id="18" name="Shape 16"/>
          <p:cNvSpPr/>
          <p:nvPr/>
        </p:nvSpPr>
        <p:spPr>
          <a:xfrm>
            <a:off x="792599" y="4404003"/>
            <a:ext cx="6283166" cy="5469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982742" y="4525566"/>
            <a:ext cx="16897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2.6</a:t>
            </a:r>
            <a:endParaRPr lang="en-US" sz="1450" dirty="0"/>
          </a:p>
        </p:txBody>
      </p:sp>
      <p:sp>
        <p:nvSpPr>
          <p:cNvPr id="20" name="Text 18"/>
          <p:cNvSpPr/>
          <p:nvPr/>
        </p:nvSpPr>
        <p:spPr>
          <a:xfrm>
            <a:off x="3059906" y="4525566"/>
            <a:ext cx="168592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2.7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5133261" y="4525566"/>
            <a:ext cx="175260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2.8</a:t>
            </a:r>
            <a:endParaRPr lang="en-US" sz="1450" dirty="0"/>
          </a:p>
        </p:txBody>
      </p:sp>
      <p:sp>
        <p:nvSpPr>
          <p:cNvPr id="22" name="Shape 20"/>
          <p:cNvSpPr/>
          <p:nvPr/>
        </p:nvSpPr>
        <p:spPr>
          <a:xfrm>
            <a:off x="792599" y="4950976"/>
            <a:ext cx="6283166" cy="54697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82742" y="5072539"/>
            <a:ext cx="16897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2.8</a:t>
            </a:r>
            <a:endParaRPr lang="en-US" sz="1450" dirty="0"/>
          </a:p>
        </p:txBody>
      </p:sp>
      <p:sp>
        <p:nvSpPr>
          <p:cNvPr id="24" name="Text 22"/>
          <p:cNvSpPr/>
          <p:nvPr/>
        </p:nvSpPr>
        <p:spPr>
          <a:xfrm>
            <a:off x="3059906" y="5072539"/>
            <a:ext cx="168592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2.9</a:t>
            </a:r>
            <a:endParaRPr lang="en-US" sz="1450" dirty="0"/>
          </a:p>
        </p:txBody>
      </p:sp>
      <p:sp>
        <p:nvSpPr>
          <p:cNvPr id="25" name="Text 23"/>
          <p:cNvSpPr/>
          <p:nvPr/>
        </p:nvSpPr>
        <p:spPr>
          <a:xfrm>
            <a:off x="5133261" y="5072539"/>
            <a:ext cx="175260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3.1</a:t>
            </a:r>
            <a:endParaRPr lang="en-US" sz="1450" dirty="0"/>
          </a:p>
        </p:txBody>
      </p:sp>
      <p:sp>
        <p:nvSpPr>
          <p:cNvPr id="26" name="Shape 24"/>
          <p:cNvSpPr/>
          <p:nvPr/>
        </p:nvSpPr>
        <p:spPr>
          <a:xfrm>
            <a:off x="792599" y="5497949"/>
            <a:ext cx="6283166" cy="5469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982742" y="5619512"/>
            <a:ext cx="168973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3.2</a:t>
            </a:r>
            <a:endParaRPr lang="en-US" sz="1450" dirty="0"/>
          </a:p>
        </p:txBody>
      </p:sp>
      <p:sp>
        <p:nvSpPr>
          <p:cNvPr id="28" name="Text 26"/>
          <p:cNvSpPr/>
          <p:nvPr/>
        </p:nvSpPr>
        <p:spPr>
          <a:xfrm>
            <a:off x="3059906" y="5619512"/>
            <a:ext cx="168592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3.4</a:t>
            </a:r>
            <a:endParaRPr lang="en-US" sz="1450" dirty="0"/>
          </a:p>
        </p:txBody>
      </p:sp>
      <p:sp>
        <p:nvSpPr>
          <p:cNvPr id="29" name="Text 27"/>
          <p:cNvSpPr/>
          <p:nvPr/>
        </p:nvSpPr>
        <p:spPr>
          <a:xfrm>
            <a:off x="5133261" y="5619512"/>
            <a:ext cx="175260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3.5</a:t>
            </a:r>
            <a:endParaRPr lang="en-US" sz="1450" dirty="0"/>
          </a:p>
        </p:txBody>
      </p:sp>
      <p:sp>
        <p:nvSpPr>
          <p:cNvPr id="30" name="Text 28"/>
          <p:cNvSpPr/>
          <p:nvPr/>
        </p:nvSpPr>
        <p:spPr>
          <a:xfrm>
            <a:off x="7554397" y="1506974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Training Pipeline</a:t>
            </a:r>
            <a:endParaRPr lang="en-US" sz="1450" dirty="0"/>
          </a:p>
        </p:txBody>
      </p:sp>
      <p:sp>
        <p:nvSpPr>
          <p:cNvPr id="31" name="Shape 29"/>
          <p:cNvSpPr/>
          <p:nvPr/>
        </p:nvSpPr>
        <p:spPr>
          <a:xfrm>
            <a:off x="7554397" y="1957864"/>
            <a:ext cx="427315" cy="427315"/>
          </a:xfrm>
          <a:prstGeom prst="roundRect">
            <a:avLst>
              <a:gd name="adj" fmla="val 18671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7654052" y="2029004"/>
            <a:ext cx="227886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8171617" y="2023110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Import Libraries</a:t>
            </a:r>
            <a:endParaRPr lang="en-US" sz="1450" dirty="0"/>
          </a:p>
        </p:txBody>
      </p:sp>
      <p:sp>
        <p:nvSpPr>
          <p:cNvPr id="34" name="Text 32"/>
          <p:cNvSpPr/>
          <p:nvPr/>
        </p:nvSpPr>
        <p:spPr>
          <a:xfrm>
            <a:off x="8171617" y="2450306"/>
            <a:ext cx="568118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Load Pandas, Scikit-learn, and NumPy for data manipulation and modelling.</a:t>
            </a:r>
            <a:endParaRPr lang="en-US" sz="1450" dirty="0"/>
          </a:p>
        </p:txBody>
      </p:sp>
      <p:sp>
        <p:nvSpPr>
          <p:cNvPr id="35" name="Shape 33"/>
          <p:cNvSpPr/>
          <p:nvPr/>
        </p:nvSpPr>
        <p:spPr>
          <a:xfrm>
            <a:off x="7554397" y="3133963"/>
            <a:ext cx="427315" cy="427315"/>
          </a:xfrm>
          <a:prstGeom prst="roundRect">
            <a:avLst>
              <a:gd name="adj" fmla="val 18671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654052" y="3205103"/>
            <a:ext cx="227886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8171617" y="3199209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Prepare Data</a:t>
            </a:r>
            <a:endParaRPr lang="en-US" sz="1450" dirty="0"/>
          </a:p>
        </p:txBody>
      </p:sp>
      <p:sp>
        <p:nvSpPr>
          <p:cNvPr id="38" name="Text 36"/>
          <p:cNvSpPr/>
          <p:nvPr/>
        </p:nvSpPr>
        <p:spPr>
          <a:xfrm>
            <a:off x="8171617" y="3626406"/>
            <a:ext cx="568118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Organise features (Part 1 &amp; 2 CGPAs) and target variable (Part 3 CGPA).</a:t>
            </a:r>
            <a:endParaRPr lang="en-US" sz="1450" dirty="0"/>
          </a:p>
        </p:txBody>
      </p:sp>
      <p:sp>
        <p:nvSpPr>
          <p:cNvPr id="39" name="Shape 37"/>
          <p:cNvSpPr/>
          <p:nvPr/>
        </p:nvSpPr>
        <p:spPr>
          <a:xfrm>
            <a:off x="7554397" y="4310063"/>
            <a:ext cx="427315" cy="427315"/>
          </a:xfrm>
          <a:prstGeom prst="roundRect">
            <a:avLst>
              <a:gd name="adj" fmla="val 18671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7654052" y="4381202"/>
            <a:ext cx="227886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</a:t>
            </a:r>
            <a:endParaRPr lang="en-US" sz="1750" dirty="0"/>
          </a:p>
        </p:txBody>
      </p:sp>
      <p:sp>
        <p:nvSpPr>
          <p:cNvPr id="41" name="Text 39"/>
          <p:cNvSpPr/>
          <p:nvPr/>
        </p:nvSpPr>
        <p:spPr>
          <a:xfrm>
            <a:off x="8171617" y="4375309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Train-Test Split</a:t>
            </a:r>
            <a:endParaRPr lang="en-US" sz="1450" dirty="0"/>
          </a:p>
        </p:txBody>
      </p:sp>
      <p:sp>
        <p:nvSpPr>
          <p:cNvPr id="42" name="Text 40"/>
          <p:cNvSpPr/>
          <p:nvPr/>
        </p:nvSpPr>
        <p:spPr>
          <a:xfrm>
            <a:off x="8171617" y="4802505"/>
            <a:ext cx="568118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Allocate 80% for training and 20% for testing model performance.</a:t>
            </a:r>
            <a:endParaRPr lang="en-US" sz="1450" dirty="0"/>
          </a:p>
        </p:txBody>
      </p:sp>
      <p:sp>
        <p:nvSpPr>
          <p:cNvPr id="43" name="Shape 41"/>
          <p:cNvSpPr/>
          <p:nvPr/>
        </p:nvSpPr>
        <p:spPr>
          <a:xfrm>
            <a:off x="7554397" y="5486162"/>
            <a:ext cx="427315" cy="427315"/>
          </a:xfrm>
          <a:prstGeom prst="roundRect">
            <a:avLst>
              <a:gd name="adj" fmla="val 18671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7654052" y="5557302"/>
            <a:ext cx="227886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4</a:t>
            </a:r>
            <a:endParaRPr lang="en-US" sz="1750" dirty="0"/>
          </a:p>
        </p:txBody>
      </p:sp>
      <p:sp>
        <p:nvSpPr>
          <p:cNvPr id="45" name="Text 43"/>
          <p:cNvSpPr/>
          <p:nvPr/>
        </p:nvSpPr>
        <p:spPr>
          <a:xfrm>
            <a:off x="8171617" y="5551408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Train Model</a:t>
            </a:r>
            <a:endParaRPr lang="en-US" sz="1450" dirty="0"/>
          </a:p>
        </p:txBody>
      </p:sp>
      <p:sp>
        <p:nvSpPr>
          <p:cNvPr id="46" name="Text 44"/>
          <p:cNvSpPr/>
          <p:nvPr/>
        </p:nvSpPr>
        <p:spPr>
          <a:xfrm>
            <a:off x="8171617" y="5978604"/>
            <a:ext cx="568118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Fit linear regression to identify relationships between inputs and output.</a:t>
            </a:r>
            <a:endParaRPr lang="en-US" sz="1450" dirty="0"/>
          </a:p>
        </p:txBody>
      </p:sp>
      <p:sp>
        <p:nvSpPr>
          <p:cNvPr id="47" name="Shape 45"/>
          <p:cNvSpPr/>
          <p:nvPr/>
        </p:nvSpPr>
        <p:spPr>
          <a:xfrm>
            <a:off x="7554397" y="6662261"/>
            <a:ext cx="427315" cy="427315"/>
          </a:xfrm>
          <a:prstGeom prst="roundRect">
            <a:avLst>
              <a:gd name="adj" fmla="val 18671"/>
            </a:avLst>
          </a:prstGeom>
          <a:solidFill>
            <a:srgbClr val="E6E6E6"/>
          </a:solidFill>
          <a:ln w="7620">
            <a:solidFill>
              <a:srgbClr val="CCCCCC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7654052" y="6733401"/>
            <a:ext cx="227886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5</a:t>
            </a:r>
            <a:endParaRPr lang="en-US" sz="1750" dirty="0"/>
          </a:p>
        </p:txBody>
      </p:sp>
      <p:sp>
        <p:nvSpPr>
          <p:cNvPr id="49" name="Text 47"/>
          <p:cNvSpPr/>
          <p:nvPr/>
        </p:nvSpPr>
        <p:spPr>
          <a:xfrm>
            <a:off x="8171617" y="6727508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Evaluate</a:t>
            </a:r>
            <a:endParaRPr lang="en-US" sz="1450" dirty="0"/>
          </a:p>
        </p:txBody>
      </p:sp>
      <p:sp>
        <p:nvSpPr>
          <p:cNvPr id="50" name="Text 48"/>
          <p:cNvSpPr/>
          <p:nvPr/>
        </p:nvSpPr>
        <p:spPr>
          <a:xfrm>
            <a:off x="8171617" y="7154704"/>
            <a:ext cx="568118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Assess accuracy using performance metrics on unseen test data.</a:t>
            </a:r>
            <a:endParaRPr lang="en-US" sz="1450" dirty="0"/>
          </a:p>
        </p:txBody>
      </p:sp>
      <p:sp>
        <p:nvSpPr>
          <p:cNvPr id="51" name="TextBox 50"/>
          <p:cNvSpPr txBox="1"/>
          <p:nvPr/>
        </p:nvSpPr>
        <p:spPr>
          <a:xfrm>
            <a:off x="12722775" y="7772399"/>
            <a:ext cx="1876097" cy="409903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02719"/>
            <a:ext cx="5518785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Real-World Prediction Example</a:t>
            </a: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864037" y="2036921"/>
            <a:ext cx="2468880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📥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Model Input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864037" y="2630805"/>
            <a:ext cx="3898821" cy="2061924"/>
          </a:xfrm>
          <a:prstGeom prst="roundRect">
            <a:avLst>
              <a:gd name="adj" fmla="val 6223"/>
            </a:avLst>
          </a:prstGeom>
          <a:solidFill>
            <a:srgbClr val="D9D9D9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853" y="3005257"/>
            <a:ext cx="308610" cy="24681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66280" y="2939296"/>
            <a:ext cx="284976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Part 1 CGPA:</a:t>
            </a:r>
            <a:r>
              <a:rPr lang="en-US" sz="20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2.56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666280" y="3556516"/>
            <a:ext cx="284976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Part 2 CGPA:</a:t>
            </a:r>
            <a:r>
              <a:rPr lang="en-US" sz="20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2.91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5372695" y="2036921"/>
            <a:ext cx="2468880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📤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Predicted Output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5372695" y="2630805"/>
            <a:ext cx="3900130" cy="2061924"/>
          </a:xfrm>
          <a:prstGeom prst="roundRect">
            <a:avLst>
              <a:gd name="adj" fmla="val 6533"/>
            </a:avLst>
          </a:prstGeom>
          <a:solidFill>
            <a:srgbClr val="D9D9D9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9512" y="3005257"/>
            <a:ext cx="308610" cy="24681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6174938" y="2939296"/>
            <a:ext cx="285107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Predicted Part 3 CGPA:</a:t>
            </a:r>
            <a:r>
              <a:rPr lang="en-US" sz="20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000" dirty="0">
                <a:solidFill>
                  <a:srgbClr val="1F7135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3.16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5773817" y="3529728"/>
            <a:ext cx="2851071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Confidence based on historical trends</a:t>
            </a:r>
            <a:endParaRPr lang="en-US" sz="20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2664" y="2067757"/>
            <a:ext cx="3898821" cy="358771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882664" y="4970383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000" dirty="0"/>
          </a:p>
        </p:txBody>
      </p:sp>
      <p:sp>
        <p:nvSpPr>
          <p:cNvPr id="15" name="Text 10"/>
          <p:cNvSpPr/>
          <p:nvPr/>
        </p:nvSpPr>
        <p:spPr>
          <a:xfrm>
            <a:off x="5964912" y="5655469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✓ Validation</a:t>
            </a:r>
            <a:endParaRPr lang="en-US" sz="2000" dirty="0"/>
          </a:p>
        </p:txBody>
      </p:sp>
      <p:sp>
        <p:nvSpPr>
          <p:cNvPr id="16" name="Text 11"/>
          <p:cNvSpPr/>
          <p:nvPr/>
        </p:nvSpPr>
        <p:spPr>
          <a:xfrm>
            <a:off x="864037" y="6267958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The prediction of 3.16 demonstrates realistic upward progression, reflecting the student's improving trend from Part 1 to Part 2. This validates that our linear regression model captures genuine academic improvement patterns.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12722775" y="7772399"/>
            <a:ext cx="1876097" cy="409903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5103" y="652343"/>
            <a:ext cx="5518785" cy="589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Model Performance &amp; Evaluation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825103" y="1595318"/>
            <a:ext cx="7493794" cy="754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Our linear regression model demonstrates solid predictive capability through key performance metrics: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825103" y="2732723"/>
            <a:ext cx="3599497" cy="777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0.481</a:t>
            </a:r>
            <a:endParaRPr lang="en-US" sz="6100" dirty="0"/>
          </a:p>
        </p:txBody>
      </p:sp>
      <p:sp>
        <p:nvSpPr>
          <p:cNvPr id="6" name="Text 3"/>
          <p:cNvSpPr/>
          <p:nvPr/>
        </p:nvSpPr>
        <p:spPr>
          <a:xfrm>
            <a:off x="825103" y="3805357"/>
            <a:ext cx="3599497" cy="3771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R² Score: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000" b="1" dirty="0" smtClean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0.481 ➡</a:t>
            </a:r>
            <a:r>
              <a:rPr lang="en-US" sz="2000" dirty="0" smtClean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Explains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48.1% of variance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in Part 3 CGPA, indicating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moderate predictive strength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from Part 1 and Part 2 performance alone.This means the model can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reasonably estimate trends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, but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other factors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(like attendance, assignments, or project marks) may also influence the final CGPA</a:t>
            </a:r>
            <a:r>
              <a:rPr lang="en-US" sz="1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719280" y="2732723"/>
            <a:ext cx="3599617" cy="777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0.13</a:t>
            </a:r>
            <a:endParaRPr lang="en-US" sz="6100" dirty="0"/>
          </a:p>
        </p:txBody>
      </p:sp>
      <p:sp>
        <p:nvSpPr>
          <p:cNvPr id="8" name="Text 5"/>
          <p:cNvSpPr/>
          <p:nvPr/>
        </p:nvSpPr>
        <p:spPr>
          <a:xfrm>
            <a:off x="5340310" y="3805357"/>
            <a:ext cx="2357438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Mean Absolute Error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719280" y="4241483"/>
            <a:ext cx="3599617" cy="1508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Average prediction error of ±0.13 points on the GPA scale, suggesting predictions are typically accurate within a narrow margin.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4719280" y="5891689"/>
            <a:ext cx="3599617" cy="1508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On average, the model’s predictions differ from actual CGPA by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0.13 points</a:t>
            </a: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— showing a fairly </a:t>
            </a:r>
            <a:r>
              <a:rPr lang="en-US" sz="20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accurate and consistent performance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8874" y="725924"/>
            <a:ext cx="4242792" cy="530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Prediction &amp; Conclusion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228874" y="1786533"/>
            <a:ext cx="2545675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Example Prediction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6228874" y="2343269"/>
            <a:ext cx="3570803" cy="1700093"/>
          </a:xfrm>
          <a:prstGeom prst="roundRect">
            <a:avLst>
              <a:gd name="adj" fmla="val 5241"/>
            </a:avLst>
          </a:prstGeom>
          <a:solidFill>
            <a:srgbClr val="F7F7F7"/>
          </a:solidFill>
          <a:ln w="22860">
            <a:solidFill>
              <a:srgbClr val="CCCCCC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63784" y="2578179"/>
            <a:ext cx="2121337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Student Input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6463784" y="3055382"/>
            <a:ext cx="3100983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Part 1 CGPA: 2.56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463784" y="3469005"/>
            <a:ext cx="3100983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Part 2 CGPA: 2.91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6228874" y="4255413"/>
            <a:ext cx="3570803" cy="2835116"/>
          </a:xfrm>
          <a:prstGeom prst="roundRect">
            <a:avLst>
              <a:gd name="adj" fmla="val 3143"/>
            </a:avLst>
          </a:prstGeom>
          <a:solidFill>
            <a:srgbClr val="F7F7F7"/>
          </a:solidFill>
          <a:ln w="22860">
            <a:solidFill>
              <a:srgbClr val="CCCCCC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463784" y="4490323"/>
            <a:ext cx="2121337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Model Output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6463784" y="4967526"/>
            <a:ext cx="3100983" cy="339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Predicted Part 3 CGPA: 3.16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463784" y="5497830"/>
            <a:ext cx="3100983" cy="1357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The model forecasts an improvement of approximately 0.25 points, suggesting positive trajectory in academic performance.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10324743" y="1786533"/>
            <a:ext cx="2545675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Key Takeaways</a:t>
            </a:r>
            <a:endParaRPr lang="en-US" sz="2000" dirty="0"/>
          </a:p>
        </p:txBody>
      </p:sp>
      <p:sp>
        <p:nvSpPr>
          <p:cNvPr id="15" name="Text 11"/>
          <p:cNvSpPr/>
          <p:nvPr/>
        </p:nvSpPr>
        <p:spPr>
          <a:xfrm>
            <a:off x="11013996" y="2343269"/>
            <a:ext cx="2881551" cy="1357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Effective prediction:</a:t>
            </a:r>
            <a:r>
              <a:rPr lang="en-US" sz="1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Linear regression successfully models academic performance using historical data.</a:t>
            </a:r>
            <a:endParaRPr lang="en-US" sz="1650" dirty="0"/>
          </a:p>
        </p:txBody>
      </p:sp>
      <p:sp>
        <p:nvSpPr>
          <p:cNvPr id="17" name="Text 12"/>
          <p:cNvSpPr/>
          <p:nvPr/>
        </p:nvSpPr>
        <p:spPr>
          <a:xfrm>
            <a:off x="11013996" y="4125278"/>
            <a:ext cx="2881551" cy="1357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Practical value:</a:t>
            </a:r>
            <a:r>
              <a:rPr lang="en-US" sz="1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Students can estimate future performance and make informed decisions about their studies.</a:t>
            </a:r>
            <a:endParaRPr lang="en-US" sz="1650" dirty="0"/>
          </a:p>
        </p:txBody>
      </p:sp>
      <p:sp>
        <p:nvSpPr>
          <p:cNvPr id="19" name="Text 13"/>
          <p:cNvSpPr/>
          <p:nvPr/>
        </p:nvSpPr>
        <p:spPr>
          <a:xfrm>
            <a:off x="11013996" y="5907286"/>
            <a:ext cx="2881551" cy="1357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Supervised learning power:</a:t>
            </a:r>
            <a:r>
              <a:rPr lang="en-US" sz="16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This demonstrates how labelled training data enables predictive models in educational contexts.</a:t>
            </a:r>
            <a:endParaRPr lang="en-US" sz="1650" dirty="0"/>
          </a:p>
        </p:txBody>
      </p:sp>
      <p:sp>
        <p:nvSpPr>
          <p:cNvPr id="20" name="TextBox 19"/>
          <p:cNvSpPr txBox="1"/>
          <p:nvPr/>
        </p:nvSpPr>
        <p:spPr>
          <a:xfrm>
            <a:off x="12722775" y="7772399"/>
            <a:ext cx="1876097" cy="409903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Notched Right Arrow 20"/>
          <p:cNvSpPr/>
          <p:nvPr/>
        </p:nvSpPr>
        <p:spPr>
          <a:xfrm>
            <a:off x="10286612" y="2438877"/>
            <a:ext cx="553464" cy="265152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Notched Right Arrow 22"/>
          <p:cNvSpPr/>
          <p:nvPr/>
        </p:nvSpPr>
        <p:spPr>
          <a:xfrm>
            <a:off x="10286612" y="4259543"/>
            <a:ext cx="553464" cy="265152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Notched Right Arrow 23"/>
          <p:cNvSpPr/>
          <p:nvPr/>
        </p:nvSpPr>
        <p:spPr>
          <a:xfrm>
            <a:off x="10286612" y="5947633"/>
            <a:ext cx="553464" cy="265152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536</Words>
  <Application>Microsoft Office PowerPoint</Application>
  <PresentationFormat>Custom</PresentationFormat>
  <Paragraphs>83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Patrick Hand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S.A COMPUTER</dc:creator>
  <cp:lastModifiedBy>hp</cp:lastModifiedBy>
  <cp:revision>5</cp:revision>
  <dcterms:created xsi:type="dcterms:W3CDTF">2025-10-22T16:15:48Z</dcterms:created>
  <dcterms:modified xsi:type="dcterms:W3CDTF">2025-10-22T16:32:13Z</dcterms:modified>
</cp:coreProperties>
</file>